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0" r:id="rId1"/>
  </p:sldMasterIdLst>
  <p:sldIdLst>
    <p:sldId id="256" r:id="rId2"/>
    <p:sldId id="257" r:id="rId3"/>
    <p:sldId id="258" r:id="rId4"/>
    <p:sldId id="261" r:id="rId5"/>
    <p:sldId id="285" r:id="rId6"/>
    <p:sldId id="267" r:id="rId7"/>
    <p:sldId id="268" r:id="rId8"/>
    <p:sldId id="269" r:id="rId9"/>
    <p:sldId id="286" r:id="rId10"/>
    <p:sldId id="278" r:id="rId11"/>
    <p:sldId id="283" r:id="rId12"/>
    <p:sldId id="284" r:id="rId13"/>
    <p:sldId id="287" r:id="rId14"/>
    <p:sldId id="282" r:id="rId15"/>
    <p:sldId id="279" r:id="rId16"/>
    <p:sldId id="262" r:id="rId17"/>
    <p:sldId id="280" r:id="rId18"/>
    <p:sldId id="271" r:id="rId19"/>
    <p:sldId id="272" r:id="rId20"/>
    <p:sldId id="273" r:id="rId21"/>
    <p:sldId id="274" r:id="rId22"/>
    <p:sldId id="288" r:id="rId23"/>
    <p:sldId id="289" r:id="rId24"/>
    <p:sldId id="277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75" r:id="rId34"/>
    <p:sldId id="298" r:id="rId35"/>
    <p:sldId id="29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 varScale="1">
        <p:scale>
          <a:sx n="88" d="100"/>
          <a:sy n="88" d="100"/>
        </p:scale>
        <p:origin x="36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7674E-CA4B-4730-9B6F-1E7FC94B73ED}" type="datetimeFigureOut">
              <a:rPr lang="en-IN" smtClean="0"/>
              <a:t>09-04-2021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6C21-3DBD-428C-B4ED-5CC330950667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861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7674E-CA4B-4730-9B6F-1E7FC94B73ED}" type="datetimeFigureOut">
              <a:rPr lang="en-IN" smtClean="0"/>
              <a:t>09-04-2021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6C21-3DBD-428C-B4ED-5CC3309506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9953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7674E-CA4B-4730-9B6F-1E7FC94B73ED}" type="datetimeFigureOut">
              <a:rPr lang="en-IN" smtClean="0"/>
              <a:t>09-04-2021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6C21-3DBD-428C-B4ED-5CC3309506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9406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7674E-CA4B-4730-9B6F-1E7FC94B73ED}" type="datetimeFigureOut">
              <a:rPr lang="en-IN" smtClean="0"/>
              <a:t>09-04-2021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6C21-3DBD-428C-B4ED-5CC3309506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2175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7674E-CA4B-4730-9B6F-1E7FC94B73ED}" type="datetimeFigureOut">
              <a:rPr lang="en-IN" smtClean="0"/>
              <a:t>09-04-2021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6C21-3DBD-428C-B4ED-5CC330950667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02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7674E-CA4B-4730-9B6F-1E7FC94B73ED}" type="datetimeFigureOut">
              <a:rPr lang="en-IN" smtClean="0"/>
              <a:t>09-04-2021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6C21-3DBD-428C-B4ED-5CC3309506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5766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7674E-CA4B-4730-9B6F-1E7FC94B73ED}" type="datetimeFigureOut">
              <a:rPr lang="en-IN" smtClean="0"/>
              <a:t>09-04-2021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6C21-3DBD-428C-B4ED-5CC3309506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9682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7674E-CA4B-4730-9B6F-1E7FC94B73ED}" type="datetimeFigureOut">
              <a:rPr lang="en-IN" smtClean="0"/>
              <a:t>09-04-2021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6C21-3DBD-428C-B4ED-5CC3309506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6484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7674E-CA4B-4730-9B6F-1E7FC94B73ED}" type="datetimeFigureOut">
              <a:rPr lang="en-IN" smtClean="0"/>
              <a:t>09-04-2021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6C21-3DBD-428C-B4ED-5CC3309506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7596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927674E-CA4B-4730-9B6F-1E7FC94B73ED}" type="datetimeFigureOut">
              <a:rPr lang="en-IN" smtClean="0"/>
              <a:t>09-04-2021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7156C21-3DBD-428C-B4ED-5CC3309506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0514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7674E-CA4B-4730-9B6F-1E7FC94B73ED}" type="datetimeFigureOut">
              <a:rPr lang="en-IN" smtClean="0"/>
              <a:t>09-04-2021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56C21-3DBD-428C-B4ED-5CC3309506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2489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927674E-CA4B-4730-9B6F-1E7FC94B73ED}" type="datetimeFigureOut">
              <a:rPr lang="en-IN" smtClean="0"/>
              <a:t>09-04-2021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7156C21-3DBD-428C-B4ED-5CC330950667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387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46" r:id="rId6"/>
    <p:sldLayoutId id="2147483947" r:id="rId7"/>
    <p:sldLayoutId id="2147483948" r:id="rId8"/>
    <p:sldLayoutId id="2147483949" r:id="rId9"/>
    <p:sldLayoutId id="2147483950" r:id="rId10"/>
    <p:sldLayoutId id="214748395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carvana-image-masking-challenge" TargetMode="External"/><Relationship Id="rId2" Type="http://schemas.openxmlformats.org/officeDocument/2006/relationships/hyperlink" Target="https://www.robots.ox.ac.uk/~vgg/data/pets/data/images.tar.gz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huanghanchina/pascal-voc-2012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311.2524.pdf" TargetMode="External"/><Relationship Id="rId7" Type="http://schemas.openxmlformats.org/officeDocument/2006/relationships/hyperlink" Target="https://github.com/matterport/Mask_RCNN" TargetMode="External"/><Relationship Id="rId2" Type="http://schemas.openxmlformats.org/officeDocument/2006/relationships/hyperlink" Target="https://doi.org/doi:10.1016/j.asoc.2018.05.01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eras.io/examples/vision/oxford_pets_image_segmentation/" TargetMode="External"/><Relationship Id="rId5" Type="http://schemas.openxmlformats.org/officeDocument/2006/relationships/hyperlink" Target="http://cs231n.stanford.edu/slides/2017/cs231n_2017_lecture11.pdf" TargetMode="External"/><Relationship Id="rId4" Type="http://schemas.openxmlformats.org/officeDocument/2006/relationships/hyperlink" Target="https://arxiv.org/pdf/1504.08083.pdf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1074007"/>
            <a:ext cx="10058400" cy="2784348"/>
          </a:xfrm>
        </p:spPr>
        <p:txBody>
          <a:bodyPr>
            <a:normAutofit/>
          </a:bodyPr>
          <a:lstStyle/>
          <a:p>
            <a:r>
              <a:rPr lang="en-IN" sz="5400" b="1" dirty="0">
                <a:solidFill>
                  <a:schemeClr val="tx2"/>
                </a:solidFill>
              </a:rPr>
              <a:t>IMAGE SEGMENTATION </a:t>
            </a:r>
            <a:br>
              <a:rPr lang="en-IN" sz="5400" b="1" dirty="0">
                <a:solidFill>
                  <a:schemeClr val="tx2"/>
                </a:solidFill>
              </a:rPr>
            </a:br>
            <a:r>
              <a:rPr lang="en-IN" sz="5400" b="1" dirty="0">
                <a:solidFill>
                  <a:schemeClr val="tx2"/>
                </a:solidFill>
              </a:rPr>
              <a:t>USING DEEP LEARNING</a:t>
            </a:r>
            <a:br>
              <a:rPr lang="en-IN" sz="5400" b="1" dirty="0">
                <a:solidFill>
                  <a:schemeClr val="tx2"/>
                </a:solidFill>
              </a:rPr>
            </a:br>
            <a:endParaRPr lang="en-IN" sz="5400" b="1" dirty="0">
              <a:solidFill>
                <a:schemeClr val="tx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7495" y="4438001"/>
            <a:ext cx="3561468" cy="1655762"/>
          </a:xfrm>
        </p:spPr>
        <p:txBody>
          <a:bodyPr/>
          <a:lstStyle/>
          <a:p>
            <a:r>
              <a:rPr lang="en-IN" dirty="0"/>
              <a:t>Under the guidance of : </a:t>
            </a:r>
            <a:r>
              <a:rPr lang="en-IN" b="1" dirty="0"/>
              <a:t>Dr Malay 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7433038" y="4438001"/>
            <a:ext cx="4123508" cy="1655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dirty="0">
                <a:solidFill>
                  <a:schemeClr val="tx2"/>
                </a:solidFill>
                <a:latin typeface="+mj-lt"/>
              </a:rPr>
              <a:t>YOGENDRA SINGH – 18BCS113</a:t>
            </a:r>
          </a:p>
          <a:p>
            <a:pPr algn="l"/>
            <a:r>
              <a:rPr lang="en-IN" dirty="0">
                <a:solidFill>
                  <a:schemeClr val="tx2"/>
                </a:solidFill>
                <a:latin typeface="+mj-lt"/>
              </a:rPr>
              <a:t>KSHITIZ MICHAEL – 18BCS042</a:t>
            </a:r>
          </a:p>
          <a:p>
            <a:pPr algn="l"/>
            <a:r>
              <a:rPr lang="en-IN" dirty="0">
                <a:solidFill>
                  <a:schemeClr val="tx2"/>
                </a:solidFill>
                <a:latin typeface="+mj-lt"/>
              </a:rPr>
              <a:t>LALIT PALARIYA – 18BCS047  </a:t>
            </a:r>
          </a:p>
          <a:p>
            <a:pPr algn="l"/>
            <a:r>
              <a:rPr lang="en-IN" dirty="0">
                <a:solidFill>
                  <a:schemeClr val="tx2"/>
                </a:solidFill>
                <a:latin typeface="+mj-lt"/>
              </a:rPr>
              <a:t>VIVEK KUMAR – 18BCS110</a:t>
            </a:r>
          </a:p>
        </p:txBody>
      </p:sp>
    </p:spTree>
    <p:extLst>
      <p:ext uri="{BB962C8B-B14F-4D97-AF65-F5344CB8AC3E}">
        <p14:creationId xmlns:p14="http://schemas.microsoft.com/office/powerpoint/2010/main" val="2046608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b="1" strike="noStrike" cap="all" spc="-1" dirty="0">
                <a:solidFill>
                  <a:schemeClr val="tx2"/>
                </a:solidFill>
                <a:ea typeface="DejaVu Sans"/>
              </a:rPr>
            </a:br>
            <a:br>
              <a:rPr lang="en-IN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b="1" cap="all" spc="-1" dirty="0">
                <a:solidFill>
                  <a:schemeClr val="tx2"/>
                </a:solidFill>
                <a:ea typeface="DejaVu Sans"/>
              </a:rPr>
            </a:br>
            <a:r>
              <a:rPr lang="en-IN" b="1" strike="noStrike" cap="all" spc="-1" dirty="0">
                <a:solidFill>
                  <a:schemeClr val="tx2"/>
                </a:solidFill>
                <a:ea typeface="DejaVu Sans"/>
              </a:rPr>
              <a:t>Semantic</a:t>
            </a:r>
            <a:br>
              <a:rPr lang="en-IN" b="1" strike="noStrike" cap="all" spc="-1" dirty="0">
                <a:solidFill>
                  <a:schemeClr val="tx2"/>
                </a:solidFill>
                <a:ea typeface="DejaVu Sans"/>
              </a:rPr>
            </a:br>
            <a:r>
              <a:rPr lang="en-IN" b="1" strike="noStrike" cap="all" spc="-1" dirty="0">
                <a:solidFill>
                  <a:schemeClr val="tx2"/>
                </a:solidFill>
                <a:ea typeface="DejaVu Sans"/>
              </a:rPr>
              <a:t>Segmentation</a:t>
            </a:r>
            <a:endParaRPr lang="en-IN" b="1" dirty="0">
              <a:solidFill>
                <a:schemeClr val="tx2"/>
              </a:solidFill>
            </a:endParaRPr>
          </a:p>
        </p:txBody>
      </p:sp>
      <p:pic>
        <p:nvPicPr>
          <p:cNvPr id="5" name="Picture 8" descr="My experiment with UNet - building an image segmentation model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3" r="14403"/>
          <a:stretch>
            <a:fillRect/>
          </a:stretch>
        </p:blipFill>
        <p:spPr bwMode="auto">
          <a:xfrm>
            <a:off x="6061035" y="1846263"/>
            <a:ext cx="5094645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6"/>
          <p:cNvSpPr txBox="1">
            <a:spLocks/>
          </p:cNvSpPr>
          <p:nvPr/>
        </p:nvSpPr>
        <p:spPr>
          <a:xfrm>
            <a:off x="932873" y="1846263"/>
            <a:ext cx="4636654" cy="4022724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IN" sz="2800" dirty="0">
              <a:solidFill>
                <a:schemeClr val="tx2"/>
              </a:solidFill>
            </a:endParaRPr>
          </a:p>
          <a:p>
            <a:pPr lvl="1" algn="just"/>
            <a:r>
              <a:rPr lang="en-IN" sz="2400" dirty="0">
                <a:solidFill>
                  <a:schemeClr val="tx2"/>
                </a:solidFill>
              </a:rPr>
              <a:t>Label each pixel in the image with a category label.</a:t>
            </a:r>
          </a:p>
          <a:p>
            <a:pPr lvl="1" algn="just"/>
            <a:r>
              <a:rPr lang="en-IN" sz="2400" dirty="0">
                <a:solidFill>
                  <a:schemeClr val="tx2"/>
                </a:solidFill>
              </a:rPr>
              <a:t>Don’t differentiate instances, only care about pixels.</a:t>
            </a:r>
          </a:p>
          <a:p>
            <a:pPr lvl="1" algn="just"/>
            <a:r>
              <a:rPr lang="en-IN" sz="2400" dirty="0">
                <a:solidFill>
                  <a:schemeClr val="tx2"/>
                </a:solidFill>
              </a:rPr>
              <a:t>Ex: All the cars will have same colour as they belong to same class. similarly all the people will be represented with same colour</a:t>
            </a:r>
          </a:p>
        </p:txBody>
      </p:sp>
    </p:spTree>
    <p:extLst>
      <p:ext uri="{BB962C8B-B14F-4D97-AF65-F5344CB8AC3E}">
        <p14:creationId xmlns:p14="http://schemas.microsoft.com/office/powerpoint/2010/main" val="1257902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353F6-84A2-4331-99FC-BBE3A5905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SEMANTIC </a:t>
            </a:r>
            <a:br>
              <a:rPr lang="en-US" sz="3600" b="1" dirty="0"/>
            </a:br>
            <a:r>
              <a:rPr lang="en-US" sz="3600" b="1" dirty="0"/>
              <a:t>SEGMANTATION : A SLIDING WINDOW APPROACH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69BDFD-D95A-4BC4-8EBC-296BBED87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983" y="1818553"/>
            <a:ext cx="9460034" cy="40227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F5EAB8-76AE-42F1-879D-32EF5E4EB3D8}"/>
              </a:ext>
            </a:extLst>
          </p:cNvPr>
          <p:cNvSpPr txBox="1"/>
          <p:nvPr/>
        </p:nvSpPr>
        <p:spPr>
          <a:xfrm>
            <a:off x="1365983" y="5841278"/>
            <a:ext cx="8193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Problem: Very inefficient! Not using shared features between overlapping patches.</a:t>
            </a:r>
          </a:p>
        </p:txBody>
      </p:sp>
    </p:spTree>
    <p:extLst>
      <p:ext uri="{BB962C8B-B14F-4D97-AF65-F5344CB8AC3E}">
        <p14:creationId xmlns:p14="http://schemas.microsoft.com/office/powerpoint/2010/main" val="307132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04B86-3B2E-4868-A62D-98553C918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1" dirty="0"/>
              <a:t>SEMANTIC </a:t>
            </a:r>
            <a:br>
              <a:rPr lang="en-US" sz="4000" b="1" dirty="0"/>
            </a:br>
            <a:r>
              <a:rPr lang="en-US" sz="4000" b="1" dirty="0"/>
              <a:t>SEGMANTATION : FULLY CONVOLUTIONAL  (I)</a:t>
            </a:r>
            <a:endParaRPr lang="en-US" sz="4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B1010D-308B-4C68-A2D0-99EEE7D65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1848242"/>
            <a:ext cx="10058400" cy="401876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27E4EB-4F62-4930-AB67-640DC95C6056}"/>
              </a:ext>
            </a:extLst>
          </p:cNvPr>
          <p:cNvSpPr txBox="1"/>
          <p:nvPr/>
        </p:nvSpPr>
        <p:spPr>
          <a:xfrm>
            <a:off x="1036637" y="5867008"/>
            <a:ext cx="8489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Problem: Inefficient! Large computational resources.</a:t>
            </a:r>
          </a:p>
        </p:txBody>
      </p:sp>
    </p:spTree>
    <p:extLst>
      <p:ext uri="{BB962C8B-B14F-4D97-AF65-F5344CB8AC3E}">
        <p14:creationId xmlns:p14="http://schemas.microsoft.com/office/powerpoint/2010/main" val="2038469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8FF93-6969-4E6A-8F09-6F34F8C64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SEMANTIC </a:t>
            </a:r>
            <a:br>
              <a:rPr lang="en-US" sz="4000" b="1" dirty="0"/>
            </a:br>
            <a:r>
              <a:rPr lang="en-US" sz="4000" b="1" dirty="0"/>
              <a:t>SEGMANTATION : FULLY CONVOLUTIONAL (II)</a:t>
            </a:r>
            <a:endParaRPr lang="en-US" sz="4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5F3B53-BAE9-4D82-AD51-AAA21D6D9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1920285"/>
            <a:ext cx="10058400" cy="387468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6EA0F4-0136-4769-8CD6-B3CED803B790}"/>
              </a:ext>
            </a:extLst>
          </p:cNvPr>
          <p:cNvSpPr/>
          <p:nvPr/>
        </p:nvSpPr>
        <p:spPr>
          <a:xfrm>
            <a:off x="1096963" y="5876698"/>
            <a:ext cx="4415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Down sampling: Pooling, Strides, convolution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E07B59-84AC-449A-B54F-D6AE6DC4B370}"/>
              </a:ext>
            </a:extLst>
          </p:cNvPr>
          <p:cNvSpPr/>
          <p:nvPr/>
        </p:nvSpPr>
        <p:spPr>
          <a:xfrm>
            <a:off x="6739987" y="5834220"/>
            <a:ext cx="4737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Up sampling: Un pooling, Transverse convolution</a:t>
            </a:r>
          </a:p>
        </p:txBody>
      </p:sp>
    </p:spTree>
    <p:extLst>
      <p:ext uri="{BB962C8B-B14F-4D97-AF65-F5344CB8AC3E}">
        <p14:creationId xmlns:p14="http://schemas.microsoft.com/office/powerpoint/2010/main" val="3419208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99973"/>
            <a:ext cx="10058400" cy="1450757"/>
          </a:xfrm>
        </p:spPr>
        <p:txBody>
          <a:bodyPr>
            <a:noAutofit/>
          </a:bodyPr>
          <a:lstStyle/>
          <a:p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r>
              <a:rPr lang="en-IN" sz="4000" b="1" cap="all" spc="-1" dirty="0">
                <a:solidFill>
                  <a:schemeClr val="tx2"/>
                </a:solidFill>
                <a:ea typeface="DejaVu Sans"/>
              </a:rPr>
              <a:t>PICTORIAL REPRESENTATION</a:t>
            </a:r>
            <a:endParaRPr lang="en-IN" sz="4000" b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/>
        </p:blipFill>
        <p:spPr>
          <a:xfrm>
            <a:off x="691318" y="2469860"/>
            <a:ext cx="10298897" cy="3462788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817597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/>
          </p:cNvPicPr>
          <p:nvPr/>
        </p:nvPicPr>
        <p:blipFill>
          <a:blip r:embed="rId2"/>
          <a:stretch/>
        </p:blipFill>
        <p:spPr>
          <a:xfrm>
            <a:off x="1038225" y="228601"/>
            <a:ext cx="9791700" cy="6029324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4026056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62853"/>
            <a:ext cx="10058400" cy="1450757"/>
          </a:xfrm>
        </p:spPr>
        <p:txBody>
          <a:bodyPr>
            <a:noAutofit/>
          </a:bodyPr>
          <a:lstStyle/>
          <a:p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r>
              <a:rPr lang="en-IN" sz="4000" b="1" strike="noStrike" cap="all" spc="-1" dirty="0">
                <a:solidFill>
                  <a:schemeClr val="tx2"/>
                </a:solidFill>
                <a:ea typeface="DejaVu Sans"/>
              </a:rPr>
              <a:t>Technologies we will be using:	</a:t>
            </a:r>
            <a:br>
              <a:rPr lang="en-IN" sz="4000" b="1" strike="noStrike" spc="-1" dirty="0">
                <a:solidFill>
                  <a:schemeClr val="tx2"/>
                </a:solidFill>
              </a:rPr>
            </a:br>
            <a:endParaRPr lang="en-IN" sz="4000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4700" indent="-3429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SzPct val="92000"/>
              <a:buFont typeface="Courier New" panose="02070309020205020404" pitchFamily="49" charset="0"/>
              <a:buChar char="o"/>
            </a:pPr>
            <a:endParaRPr lang="en-IN" sz="2400" b="1" strike="noStrike" spc="-1" dirty="0">
              <a:solidFill>
                <a:schemeClr val="tx2"/>
              </a:solidFill>
              <a:latin typeface="+mj-lt"/>
              <a:ea typeface="DejaVu Sans"/>
            </a:endParaRPr>
          </a:p>
          <a:p>
            <a:pPr marL="637308" lvl="1" indent="-3429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SzPct val="92000"/>
              <a:buFont typeface="Courier New" panose="02070309020205020404" pitchFamily="49" charset="0"/>
              <a:buChar char="o"/>
            </a:pPr>
            <a:r>
              <a:rPr lang="en-IN" sz="2000" b="1" strike="noStrike" spc="-1" dirty="0" err="1">
                <a:solidFill>
                  <a:schemeClr val="tx2"/>
                </a:solidFill>
                <a:latin typeface="+mj-lt"/>
                <a:ea typeface="DejaVu Sans"/>
              </a:rPr>
              <a:t>Tensorflow</a:t>
            </a:r>
            <a:r>
              <a:rPr lang="en-IN" sz="2000" b="1" strike="noStrike" spc="-1" dirty="0">
                <a:solidFill>
                  <a:schemeClr val="tx2"/>
                </a:solidFill>
                <a:latin typeface="+mj-lt"/>
                <a:ea typeface="DejaVu Sans"/>
              </a:rPr>
              <a:t> and </a:t>
            </a:r>
            <a:r>
              <a:rPr lang="en-IN" sz="2000" b="1" strike="noStrike" spc="-1" dirty="0" err="1">
                <a:solidFill>
                  <a:schemeClr val="tx2"/>
                </a:solidFill>
                <a:latin typeface="+mj-lt"/>
                <a:ea typeface="DejaVu Sans"/>
              </a:rPr>
              <a:t>Keras</a:t>
            </a:r>
            <a:r>
              <a:rPr lang="en-IN" sz="2000" b="1" strike="noStrike" spc="-1" dirty="0">
                <a:solidFill>
                  <a:schemeClr val="tx2"/>
                </a:solidFill>
                <a:latin typeface="+mj-lt"/>
                <a:ea typeface="DejaVu Sans"/>
              </a:rPr>
              <a:t> </a:t>
            </a:r>
            <a:endParaRPr lang="en-IN" sz="2000" b="1" strike="noStrike" spc="-1" dirty="0">
              <a:solidFill>
                <a:schemeClr val="tx2"/>
              </a:solidFill>
              <a:latin typeface="+mj-lt"/>
            </a:endParaRPr>
          </a:p>
          <a:p>
            <a:pPr marL="637308" lvl="1" indent="-3429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SzPct val="92000"/>
              <a:buFont typeface="Courier New" panose="02070309020205020404" pitchFamily="49" charset="0"/>
              <a:buChar char="o"/>
            </a:pPr>
            <a:r>
              <a:rPr lang="en-IN" sz="2000" b="1" strike="noStrike" spc="-1" dirty="0" err="1">
                <a:solidFill>
                  <a:schemeClr val="tx2"/>
                </a:solidFill>
                <a:latin typeface="+mj-lt"/>
                <a:ea typeface="DejaVu Sans"/>
              </a:rPr>
              <a:t>OpenCV</a:t>
            </a:r>
            <a:endParaRPr lang="en-IN" sz="2000" b="1" strike="noStrike" spc="-1" dirty="0">
              <a:solidFill>
                <a:schemeClr val="tx2"/>
              </a:solidFill>
              <a:latin typeface="+mj-lt"/>
            </a:endParaRPr>
          </a:p>
          <a:p>
            <a:pPr marL="637308" lvl="1" indent="-3429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SzPct val="92000"/>
              <a:buFont typeface="Courier New" panose="02070309020205020404" pitchFamily="49" charset="0"/>
              <a:buChar char="o"/>
            </a:pPr>
            <a:r>
              <a:rPr lang="en-IN" sz="2000" b="1" strike="noStrike" spc="-1" dirty="0">
                <a:solidFill>
                  <a:schemeClr val="tx2"/>
                </a:solidFill>
                <a:latin typeface="+mj-lt"/>
              </a:rPr>
              <a:t>CNN</a:t>
            </a:r>
          </a:p>
          <a:p>
            <a:pPr marL="637308" lvl="1" indent="-3429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SzPct val="92000"/>
              <a:buFont typeface="Courier New" panose="02070309020205020404" pitchFamily="49" charset="0"/>
              <a:buChar char="o"/>
            </a:pPr>
            <a:r>
              <a:rPr lang="en-IN" sz="2000" b="1" strike="noStrike" spc="-1" dirty="0">
                <a:solidFill>
                  <a:schemeClr val="tx2"/>
                </a:solidFill>
                <a:latin typeface="+mj-lt"/>
                <a:ea typeface="DejaVu Sans"/>
              </a:rPr>
              <a:t>User Interface to test our model on web/Android app.</a:t>
            </a:r>
            <a:endParaRPr lang="en-IN" sz="2000" b="1" strike="noStrike" spc="-1" dirty="0">
              <a:solidFill>
                <a:schemeClr val="tx2"/>
              </a:solidFill>
              <a:latin typeface="+mj-lt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IN" sz="240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5167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dirty="0">
                <a:solidFill>
                  <a:schemeClr val="tx2"/>
                </a:solidFill>
              </a:rPr>
            </a:br>
            <a:br>
              <a:rPr lang="en-IN" dirty="0">
                <a:solidFill>
                  <a:schemeClr val="tx2"/>
                </a:solidFill>
              </a:rPr>
            </a:br>
            <a:br>
              <a:rPr lang="en-IN" dirty="0">
                <a:solidFill>
                  <a:schemeClr val="tx2"/>
                </a:solidFill>
              </a:rPr>
            </a:br>
            <a:br>
              <a:rPr lang="en-IN" sz="4400" b="1" dirty="0">
                <a:solidFill>
                  <a:schemeClr val="tx2"/>
                </a:solidFill>
              </a:rPr>
            </a:br>
            <a:r>
              <a:rPr lang="en-IN" sz="4400" b="1" dirty="0">
                <a:solidFill>
                  <a:schemeClr val="tx2"/>
                </a:solidFill>
              </a:rPr>
              <a:t>U-NET MODEL</a:t>
            </a:r>
            <a:endParaRPr lang="en-IN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IN" sz="2400" dirty="0">
              <a:solidFill>
                <a:schemeClr val="tx2"/>
              </a:solidFill>
            </a:endParaRPr>
          </a:p>
          <a:p>
            <a:pPr lvl="1"/>
            <a:r>
              <a:rPr lang="en-IN" sz="2400" dirty="0">
                <a:solidFill>
                  <a:schemeClr val="tx2"/>
                </a:solidFill>
              </a:rPr>
              <a:t>U-Net is a fully convolutional network that is used for image segmentation.</a:t>
            </a:r>
          </a:p>
          <a:p>
            <a:pPr lvl="1"/>
            <a:r>
              <a:rPr lang="en-IN" sz="2400" dirty="0">
                <a:solidFill>
                  <a:schemeClr val="tx2"/>
                </a:solidFill>
              </a:rPr>
              <a:t>Its architecture uses following types of layers:</a:t>
            </a:r>
          </a:p>
          <a:p>
            <a:pPr lvl="3"/>
            <a:r>
              <a:rPr lang="en-IN" sz="1800" dirty="0">
                <a:solidFill>
                  <a:schemeClr val="tx2"/>
                </a:solidFill>
              </a:rPr>
              <a:t>Conv2D – Simple convolution layers with padding and 3x3 kernel.</a:t>
            </a:r>
          </a:p>
          <a:p>
            <a:pPr lvl="3"/>
            <a:r>
              <a:rPr lang="en-IN" sz="1800" dirty="0">
                <a:solidFill>
                  <a:schemeClr val="tx2"/>
                </a:solidFill>
              </a:rPr>
              <a:t>MaxPooling2D – simple max pooling, 2x2 kernel.</a:t>
            </a:r>
          </a:p>
          <a:p>
            <a:pPr lvl="3"/>
            <a:r>
              <a:rPr lang="en-IN" sz="1800" dirty="0">
                <a:solidFill>
                  <a:schemeClr val="tx2"/>
                </a:solidFill>
              </a:rPr>
              <a:t>Cropping2D – layer used to concatenate multiple feature map from different stages of training.</a:t>
            </a:r>
          </a:p>
          <a:p>
            <a:pPr lvl="3"/>
            <a:r>
              <a:rPr lang="en-IN" sz="1800" dirty="0">
                <a:solidFill>
                  <a:schemeClr val="tx2"/>
                </a:solidFill>
              </a:rPr>
              <a:t>Up-sampling2D – layer that increases size of feature map.</a:t>
            </a:r>
          </a:p>
          <a:p>
            <a:pPr lvl="1"/>
            <a:r>
              <a:rPr lang="en-IN" sz="2400" dirty="0">
                <a:solidFill>
                  <a:schemeClr val="tx2"/>
                </a:solidFill>
              </a:rPr>
              <a:t>The network is invariant to image size, that means it can accept any size of image</a:t>
            </a:r>
          </a:p>
          <a:p>
            <a:pPr lvl="1"/>
            <a:r>
              <a:rPr lang="en-IN" sz="2400" dirty="0">
                <a:solidFill>
                  <a:schemeClr val="tx2"/>
                </a:solidFill>
              </a:rPr>
              <a:t>The next slide contain the architecture.</a:t>
            </a:r>
            <a:endParaRPr lang="en-IN" sz="1800" dirty="0">
              <a:solidFill>
                <a:schemeClr val="tx2"/>
              </a:solidFill>
            </a:endParaRPr>
          </a:p>
          <a:p>
            <a:pPr lvl="3"/>
            <a:endParaRPr lang="en-IN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466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IN" sz="4000" b="1" dirty="0"/>
            </a:br>
            <a:br>
              <a:rPr lang="en-IN" sz="4000" b="1" dirty="0"/>
            </a:br>
            <a:r>
              <a:rPr lang="en-IN" sz="4000" b="1" dirty="0">
                <a:solidFill>
                  <a:schemeClr val="tx2"/>
                </a:solidFill>
              </a:rPr>
              <a:t>U-NET ARCHITECTURE 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3192926" y="1846263"/>
            <a:ext cx="5866473" cy="4022725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859243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24753"/>
            <a:ext cx="10058400" cy="1450757"/>
          </a:xfrm>
        </p:spPr>
        <p:txBody>
          <a:bodyPr>
            <a:noAutofit/>
          </a:bodyPr>
          <a:lstStyle/>
          <a:p>
            <a:br>
              <a:rPr lang="en-IN" sz="4000" b="1" strike="noStrike" cap="all" spc="-1" dirty="0">
                <a:solidFill>
                  <a:schemeClr val="tx2"/>
                </a:solidFill>
                <a:ea typeface="DejaVu Sans"/>
              </a:rPr>
            </a:br>
            <a:r>
              <a:rPr lang="en-IN" sz="4000" b="1" strike="noStrike" cap="all" spc="-1" dirty="0">
                <a:solidFill>
                  <a:schemeClr val="tx2"/>
                </a:solidFill>
                <a:ea typeface="DejaVu Sans"/>
              </a:rPr>
              <a:t>Datasets</a:t>
            </a:r>
            <a:br>
              <a:rPr lang="en-IN" sz="4000" b="1" strike="noStrike" spc="-1" dirty="0">
                <a:solidFill>
                  <a:schemeClr val="tx2"/>
                </a:solidFill>
              </a:rPr>
            </a:br>
            <a:endParaRPr lang="en-IN" sz="4000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4700" indent="-3429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SzPct val="92000"/>
              <a:buFont typeface="Courier New" panose="02070309020205020404" pitchFamily="49" charset="0"/>
              <a:buChar char="o"/>
            </a:pPr>
            <a:endParaRPr lang="en-IN" sz="2400" b="0" strike="noStrike" spc="-1" dirty="0">
              <a:solidFill>
                <a:schemeClr val="tx2"/>
              </a:solidFill>
              <a:latin typeface="+mj-lt"/>
            </a:endParaRPr>
          </a:p>
          <a:p>
            <a:pPr marL="637308" lvl="1" indent="-3429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SzPct val="92000"/>
              <a:buFont typeface="Courier New" panose="02070309020205020404" pitchFamily="49" charset="0"/>
              <a:buChar char="o"/>
            </a:pPr>
            <a:endParaRPr lang="en-IN" sz="2000" b="0" strike="noStrike" spc="-1" dirty="0">
              <a:solidFill>
                <a:schemeClr val="tx2"/>
              </a:solidFill>
              <a:latin typeface="+mj-lt"/>
              <a:ea typeface="DejaVu Sans"/>
            </a:endParaRPr>
          </a:p>
          <a:p>
            <a:pPr marL="637308" lvl="1" indent="-3429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SzPct val="92000"/>
              <a:buFont typeface="Courier New" panose="02070309020205020404" pitchFamily="49" charset="0"/>
              <a:buChar char="o"/>
            </a:pPr>
            <a:r>
              <a:rPr lang="en-IN" sz="2000" b="0" strike="noStrike" spc="-1" dirty="0">
                <a:solidFill>
                  <a:schemeClr val="tx2"/>
                </a:solidFill>
                <a:latin typeface="+mj-lt"/>
                <a:ea typeface="DejaVu Sans"/>
              </a:rPr>
              <a:t>Oxford Pets Datasets- </a:t>
            </a:r>
            <a:r>
              <a:rPr lang="en-IN" sz="2000" b="0" strike="noStrike" spc="-1" dirty="0">
                <a:solidFill>
                  <a:schemeClr val="tx2"/>
                </a:solidFill>
                <a:latin typeface="+mj-lt"/>
                <a:ea typeface="DejaVu Sans"/>
                <a:hlinkClick r:id="rId2"/>
              </a:rPr>
              <a:t>https://www.robots.ox.ac.uk/~vgg/data/pets/data/images.tar.gz</a:t>
            </a:r>
            <a:endParaRPr lang="en-IN" sz="2000" b="0" strike="noStrike" spc="-1" dirty="0">
              <a:solidFill>
                <a:schemeClr val="tx2"/>
              </a:solidFill>
              <a:latin typeface="+mj-lt"/>
            </a:endParaRPr>
          </a:p>
          <a:p>
            <a:pPr marL="637308" lvl="1" indent="-3429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SzPct val="92000"/>
              <a:buFont typeface="Courier New" panose="02070309020205020404" pitchFamily="49" charset="0"/>
              <a:buChar char="o"/>
            </a:pPr>
            <a:r>
              <a:rPr lang="en-IN" sz="2000" spc="-1" dirty="0">
                <a:solidFill>
                  <a:schemeClr val="tx2"/>
                </a:solidFill>
                <a:latin typeface="+mj-lt"/>
                <a:ea typeface="DejaVu Sans"/>
              </a:rPr>
              <a:t>Carvana Image Masking Challenge- </a:t>
            </a:r>
            <a:r>
              <a:rPr lang="en-IN" sz="2000" spc="-1" dirty="0">
                <a:solidFill>
                  <a:schemeClr val="tx2"/>
                </a:solidFill>
                <a:latin typeface="+mj-lt"/>
                <a:ea typeface="DejaVu Sans"/>
                <a:hlinkClick r:id="rId3"/>
              </a:rPr>
              <a:t>https://www.kaggle.com/c/carvana-image-masking-challenge</a:t>
            </a:r>
            <a:r>
              <a:rPr lang="en-IN" sz="2000" spc="-1" dirty="0">
                <a:solidFill>
                  <a:schemeClr val="tx2"/>
                </a:solidFill>
                <a:latin typeface="+mj-lt"/>
                <a:ea typeface="DejaVu Sans"/>
              </a:rPr>
              <a:t> </a:t>
            </a:r>
          </a:p>
          <a:p>
            <a:pPr marL="637308" lvl="1" indent="-3429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SzPct val="92000"/>
              <a:buFont typeface="Courier New" panose="02070309020205020404" pitchFamily="49" charset="0"/>
              <a:buChar char="o"/>
            </a:pPr>
            <a:r>
              <a:rPr lang="en-IN" sz="2000" spc="-1" dirty="0">
                <a:solidFill>
                  <a:schemeClr val="tx2"/>
                </a:solidFill>
                <a:latin typeface="+mj-lt"/>
                <a:ea typeface="DejaVu Sans"/>
              </a:rPr>
              <a:t>PASCAL </a:t>
            </a:r>
            <a:r>
              <a:rPr lang="en-IN" sz="2000" b="0" strike="noStrike" spc="-1" dirty="0">
                <a:solidFill>
                  <a:schemeClr val="tx2"/>
                </a:solidFill>
                <a:latin typeface="+mj-lt"/>
                <a:ea typeface="DejaVu Sans"/>
              </a:rPr>
              <a:t>Image Dataset 2012-  </a:t>
            </a:r>
            <a:r>
              <a:rPr lang="en-IN" sz="2000" b="0" strike="noStrike" spc="-1" dirty="0">
                <a:solidFill>
                  <a:schemeClr val="tx2"/>
                </a:solidFill>
                <a:latin typeface="+mj-lt"/>
                <a:ea typeface="DejaVu Sans"/>
                <a:hlinkClick r:id="rId4"/>
              </a:rPr>
              <a:t>https://www.kaggle.com/huanghanchina/pascal-voc-2012</a:t>
            </a:r>
            <a:r>
              <a:rPr lang="en-IN" sz="2000" b="0" strike="noStrike" spc="-1" dirty="0">
                <a:solidFill>
                  <a:schemeClr val="tx2"/>
                </a:solidFill>
                <a:latin typeface="+mj-lt"/>
                <a:ea typeface="DejaVu Sans"/>
              </a:rPr>
              <a:t> </a:t>
            </a:r>
            <a:endParaRPr lang="en-IN" sz="2000" b="0" strike="noStrike" spc="-1" dirty="0">
              <a:solidFill>
                <a:schemeClr val="tx2"/>
              </a:solidFill>
              <a:latin typeface="+mj-lt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77952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r>
              <a:rPr lang="en-IN" sz="4000" b="1" strike="noStrike" cap="all" spc="-1" dirty="0">
                <a:solidFill>
                  <a:schemeClr val="tx2"/>
                </a:solidFill>
                <a:ea typeface="DejaVu Sans"/>
              </a:rPr>
              <a:t>What is Image Segmentation ?	</a:t>
            </a:r>
            <a:endParaRPr lang="en-IN" sz="4000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1" y="1845734"/>
            <a:ext cx="7280102" cy="4023360"/>
          </a:xfrm>
        </p:spPr>
        <p:txBody>
          <a:bodyPr>
            <a:normAutofit/>
          </a:bodyPr>
          <a:lstStyle/>
          <a:p>
            <a:endParaRPr lang="en-US" sz="2200" b="0" strike="noStrike" spc="-1" dirty="0">
              <a:solidFill>
                <a:schemeClr val="tx2"/>
              </a:solidFill>
              <a:latin typeface="+mj-lt"/>
              <a:ea typeface="DejaVu Sans"/>
            </a:endParaRPr>
          </a:p>
          <a:p>
            <a:endParaRPr lang="en-US" sz="2200" b="0" strike="noStrike" spc="-1" dirty="0">
              <a:solidFill>
                <a:schemeClr val="tx2"/>
              </a:solidFill>
              <a:latin typeface="+mj-lt"/>
              <a:ea typeface="DejaVu Sans"/>
            </a:endParaRPr>
          </a:p>
          <a:p>
            <a:pPr lvl="1" algn="just"/>
            <a:r>
              <a:rPr lang="en-US" sz="2200" b="0" strike="noStrike" spc="-1" dirty="0">
                <a:solidFill>
                  <a:schemeClr val="tx2"/>
                </a:solidFill>
                <a:latin typeface="+mj-lt"/>
                <a:ea typeface="DejaVu Sans"/>
              </a:rPr>
              <a:t>Image segmentation is a critical process in computer vision.</a:t>
            </a:r>
          </a:p>
          <a:p>
            <a:pPr lvl="1" algn="just"/>
            <a:r>
              <a:rPr lang="en-US" sz="2200" b="0" strike="noStrike" spc="-1" dirty="0">
                <a:solidFill>
                  <a:schemeClr val="tx2"/>
                </a:solidFill>
                <a:latin typeface="+mj-lt"/>
                <a:ea typeface="DejaVu Sans"/>
              </a:rPr>
              <a:t>It involves dividing a visual input into segments to simplify image analysis. </a:t>
            </a:r>
          </a:p>
          <a:p>
            <a:pPr lvl="1" algn="just"/>
            <a:r>
              <a:rPr lang="en-US" sz="2200" dirty="0">
                <a:solidFill>
                  <a:schemeClr val="tx2"/>
                </a:solidFill>
                <a:latin typeface="+mj-lt"/>
              </a:rPr>
              <a:t>Image Segmentation is the process by which a digital image is partitioned into various subgroups (of pixels) called Image Objects, which can reduce the complexity of the image, and thus analyzing the image becomes simpler.</a:t>
            </a:r>
            <a:endParaRPr lang="en-IN" sz="2200" b="0" strike="noStrike" spc="-1" dirty="0">
              <a:solidFill>
                <a:schemeClr val="tx2"/>
              </a:solidFill>
              <a:latin typeface="+mj-lt"/>
            </a:endParaRPr>
          </a:p>
          <a:p>
            <a:pPr marL="0" indent="0">
              <a:buNone/>
            </a:pPr>
            <a:endParaRPr lang="en-IN" sz="22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A81C3C-3282-434E-AC43-70E91FA9F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952" y="2218972"/>
            <a:ext cx="3093988" cy="327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0888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IN" sz="4400" b="1" dirty="0"/>
            </a:br>
            <a:br>
              <a:rPr lang="en-IN" sz="4400" b="1" dirty="0"/>
            </a:br>
            <a:br>
              <a:rPr lang="en-IN" sz="4400" b="1" dirty="0"/>
            </a:br>
            <a:br>
              <a:rPr lang="en-IN" sz="4400" b="1" dirty="0"/>
            </a:br>
            <a:r>
              <a:rPr lang="en-IN" sz="4000" b="1" dirty="0"/>
              <a:t>ENCODING</a:t>
            </a:r>
            <a:r>
              <a:rPr lang="en-IN" sz="4400" b="1" dirty="0"/>
              <a:t> </a:t>
            </a:r>
            <a:r>
              <a:rPr lang="en-IN" sz="4000" b="1" dirty="0">
                <a:solidFill>
                  <a:schemeClr val="tx2"/>
                </a:solidFill>
              </a:rPr>
              <a:t>U-NET LAYERS</a:t>
            </a:r>
            <a:endParaRPr lang="en-IN" sz="4400" b="1" dirty="0">
              <a:solidFill>
                <a:schemeClr val="tx2"/>
              </a:solidFill>
            </a:endParaRP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C864626-C3C0-4254-87D9-DBF72D1864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273" y="2155687"/>
            <a:ext cx="7989453" cy="3626277"/>
          </a:xfrm>
        </p:spPr>
      </p:pic>
    </p:spTree>
    <p:extLst>
      <p:ext uri="{BB962C8B-B14F-4D97-AF65-F5344CB8AC3E}">
        <p14:creationId xmlns:p14="http://schemas.microsoft.com/office/powerpoint/2010/main" val="25726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5380" y="753328"/>
            <a:ext cx="10058400" cy="1450757"/>
          </a:xfrm>
        </p:spPr>
        <p:txBody>
          <a:bodyPr>
            <a:noAutofit/>
          </a:bodyPr>
          <a:lstStyle/>
          <a:p>
            <a:br>
              <a:rPr lang="en-IN" sz="4000" b="1" strike="noStrike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strike="noStrike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br>
              <a:rPr lang="en-IN" sz="4000" b="1" cap="all" spc="-1" dirty="0">
                <a:solidFill>
                  <a:schemeClr val="tx2"/>
                </a:solidFill>
                <a:ea typeface="DejaVu Sans"/>
              </a:rPr>
            </a:br>
            <a:r>
              <a:rPr lang="en-IN" sz="4000" b="1" cap="all" spc="-1" dirty="0">
                <a:solidFill>
                  <a:schemeClr val="tx2"/>
                </a:solidFill>
                <a:ea typeface="DejaVu Sans"/>
              </a:rPr>
              <a:t>Decoding u-Net LAYERS</a:t>
            </a:r>
            <a:br>
              <a:rPr lang="en-IN" sz="4000" b="1" strike="noStrike" spc="-1" dirty="0">
                <a:solidFill>
                  <a:schemeClr val="tx2"/>
                </a:solidFill>
              </a:rPr>
            </a:br>
            <a:endParaRPr lang="en-IN" sz="4000" b="1" dirty="0">
              <a:solidFill>
                <a:schemeClr val="tx2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342ADD8-D04B-4865-8F3B-AC92D9274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27" y="2024855"/>
            <a:ext cx="7629237" cy="3784817"/>
          </a:xfrm>
        </p:spPr>
      </p:pic>
    </p:spTree>
    <p:extLst>
      <p:ext uri="{BB962C8B-B14F-4D97-AF65-F5344CB8AC3E}">
        <p14:creationId xmlns:p14="http://schemas.microsoft.com/office/powerpoint/2010/main" val="1354432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68E89-62F6-45B3-B14C-065C8EE30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EXPERIMENTS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0140740-BDA6-4992-9DB7-21BAB1D47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Optimizers:</a:t>
            </a:r>
          </a:p>
          <a:p>
            <a:pPr lvl="2"/>
            <a:r>
              <a:rPr lang="en-US" sz="1800" dirty="0"/>
              <a:t>Adam</a:t>
            </a:r>
          </a:p>
          <a:p>
            <a:pPr lvl="2"/>
            <a:r>
              <a:rPr lang="en-US" sz="1800" dirty="0" err="1"/>
              <a:t>RMSProp</a:t>
            </a:r>
            <a:endParaRPr lang="en-US" sz="1800" dirty="0"/>
          </a:p>
          <a:p>
            <a:pPr lvl="1"/>
            <a:r>
              <a:rPr lang="en-US" sz="2400" dirty="0"/>
              <a:t>Loss Functions</a:t>
            </a:r>
          </a:p>
          <a:p>
            <a:pPr lvl="2"/>
            <a:r>
              <a:rPr lang="en-US" sz="1800" dirty="0"/>
              <a:t>Cross entropy loss</a:t>
            </a:r>
          </a:p>
          <a:p>
            <a:pPr lvl="2"/>
            <a:r>
              <a:rPr lang="en-US" sz="1800" dirty="0"/>
              <a:t>Sparse categorical cross entropy (Not one-hot Encoding)</a:t>
            </a:r>
          </a:p>
          <a:p>
            <a:pPr lvl="2"/>
            <a:endParaRPr lang="en-US" sz="1800" dirty="0"/>
          </a:p>
          <a:p>
            <a:pPr lvl="2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40114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F4ADC-444D-4765-B6FC-B01D2FE17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263982-9E0F-411B-8549-8DF1C14D10E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211388"/>
            <a:ext cx="4938712" cy="3292474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14BAB2-EE82-4E5D-A3C4-29E06F93FE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211917"/>
            <a:ext cx="4937125" cy="3291416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9A0C7CE-4849-4F34-8C2B-B63343A42437}"/>
              </a:ext>
            </a:extLst>
          </p:cNvPr>
          <p:cNvSpPr/>
          <p:nvPr/>
        </p:nvSpPr>
        <p:spPr>
          <a:xfrm>
            <a:off x="8347100" y="1265267"/>
            <a:ext cx="1932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Optimizer: “</a:t>
            </a:r>
            <a:r>
              <a:rPr lang="en-US" dirty="0" err="1">
                <a:solidFill>
                  <a:srgbClr val="FF0000"/>
                </a:solidFill>
              </a:rPr>
              <a:t>adam</a:t>
            </a:r>
            <a:r>
              <a:rPr lang="en-US" dirty="0">
                <a:solidFill>
                  <a:srgbClr val="FF0000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98303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330" y="753328"/>
            <a:ext cx="10058400" cy="1450757"/>
          </a:xfrm>
        </p:spPr>
        <p:txBody>
          <a:bodyPr>
            <a:noAutofit/>
          </a:bodyPr>
          <a:lstStyle/>
          <a:p>
            <a:br>
              <a:rPr lang="en-IN" sz="4000" b="1" dirty="0">
                <a:solidFill>
                  <a:schemeClr val="tx2"/>
                </a:solidFill>
              </a:rPr>
            </a:br>
            <a:br>
              <a:rPr lang="en-IN" sz="4000" b="1" dirty="0">
                <a:solidFill>
                  <a:schemeClr val="tx2"/>
                </a:solidFill>
              </a:rPr>
            </a:br>
            <a:br>
              <a:rPr lang="en-IN" sz="4000" b="1" dirty="0">
                <a:solidFill>
                  <a:schemeClr val="tx2"/>
                </a:solidFill>
              </a:rPr>
            </a:br>
            <a:br>
              <a:rPr lang="en-IN" sz="4000" b="1" dirty="0">
                <a:solidFill>
                  <a:schemeClr val="tx2"/>
                </a:solidFill>
              </a:rPr>
            </a:br>
            <a:r>
              <a:rPr lang="en-IN" sz="4000" b="1" dirty="0">
                <a:solidFill>
                  <a:schemeClr val="tx2"/>
                </a:solidFill>
              </a:rPr>
              <a:t>INSTANCE SEGMENTATION</a:t>
            </a:r>
            <a:br>
              <a:rPr lang="en-IN" sz="4000" b="1" dirty="0">
                <a:solidFill>
                  <a:schemeClr val="tx2"/>
                </a:solidFill>
              </a:rPr>
            </a:br>
            <a:r>
              <a:rPr lang="en-IN" sz="4000" b="1" dirty="0">
                <a:solidFill>
                  <a:schemeClr val="tx2"/>
                </a:solidFill>
              </a:rPr>
              <a:t>	</a:t>
            </a:r>
          </a:p>
        </p:txBody>
      </p:sp>
      <p:pic>
        <p:nvPicPr>
          <p:cNvPr id="4" name="Picture 10" descr="Object Detection and Instance Segmentation: A detailed overview | by  Shaunak Halbe | The Startup | Medium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91" b="18391"/>
          <a:stretch>
            <a:fillRect/>
          </a:stretch>
        </p:blipFill>
        <p:spPr bwMode="auto">
          <a:xfrm>
            <a:off x="5207726" y="2002836"/>
            <a:ext cx="6339842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993866" y="1801586"/>
            <a:ext cx="3841022" cy="402444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en-IN" sz="2400" dirty="0">
              <a:solidFill>
                <a:schemeClr val="tx2"/>
              </a:solidFill>
            </a:endParaRPr>
          </a:p>
          <a:p>
            <a:pPr lvl="1" algn="just"/>
            <a:r>
              <a:rPr lang="en-IN" sz="2400" dirty="0">
                <a:solidFill>
                  <a:schemeClr val="tx2"/>
                </a:solidFill>
              </a:rPr>
              <a:t>In this segmentation objects are differentiated within a class of objects itself.</a:t>
            </a:r>
          </a:p>
          <a:p>
            <a:pPr lvl="1" algn="just"/>
            <a:r>
              <a:rPr lang="en-IN" sz="2400" dirty="0">
                <a:solidFill>
                  <a:schemeClr val="tx2"/>
                </a:solidFill>
              </a:rPr>
              <a:t>That is the cars will have different colour even though they belong to the same class</a:t>
            </a:r>
          </a:p>
          <a:p>
            <a:pPr lvl="1" algn="just"/>
            <a:r>
              <a:rPr lang="en-IN" sz="2400" dirty="0">
                <a:solidFill>
                  <a:schemeClr val="tx2"/>
                </a:solidFill>
              </a:rPr>
              <a:t>To get instance segmentation of image we need to localize and detect class of an image.</a:t>
            </a:r>
          </a:p>
        </p:txBody>
      </p:sp>
    </p:spTree>
    <p:extLst>
      <p:ext uri="{BB962C8B-B14F-4D97-AF65-F5344CB8AC3E}">
        <p14:creationId xmlns:p14="http://schemas.microsoft.com/office/powerpoint/2010/main" val="89541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DFF36-2F5A-4C3F-A37A-0884FF5F6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DETECTION + LOCALIZATION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E3A0AB-5DF5-4DA3-B149-2205546EA0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33348"/>
            <a:ext cx="7891715" cy="40227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6A44F9-9D02-441E-939A-8E32C7E76EB5}"/>
              </a:ext>
            </a:extLst>
          </p:cNvPr>
          <p:cNvSpPr txBox="1"/>
          <p:nvPr/>
        </p:nvSpPr>
        <p:spPr>
          <a:xfrm>
            <a:off x="9406025" y="2247597"/>
            <a:ext cx="2307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Loss 1: Sigmoid Loss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1824A1-E725-4238-8D05-FA58CD0C1045}"/>
              </a:ext>
            </a:extLst>
          </p:cNvPr>
          <p:cNvSpPr/>
          <p:nvPr/>
        </p:nvSpPr>
        <p:spPr>
          <a:xfrm>
            <a:off x="9406025" y="4751309"/>
            <a:ext cx="1963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Loss 2: Region Loss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BEC834-7EC6-4B6C-AFE2-E65D8410B33A}"/>
              </a:ext>
            </a:extLst>
          </p:cNvPr>
          <p:cNvSpPr/>
          <p:nvPr/>
        </p:nvSpPr>
        <p:spPr>
          <a:xfrm>
            <a:off x="1220621" y="5967395"/>
            <a:ext cx="4731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Attention: we always start with list of categories.</a:t>
            </a:r>
          </a:p>
        </p:txBody>
      </p:sp>
    </p:spTree>
    <p:extLst>
      <p:ext uri="{BB962C8B-B14F-4D97-AF65-F5344CB8AC3E}">
        <p14:creationId xmlns:p14="http://schemas.microsoft.com/office/powerpoint/2010/main" val="1745301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1B653-A58B-4B3D-A69D-8342AF5BC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OBJECT </a:t>
            </a:r>
            <a:br>
              <a:rPr lang="en-US" sz="4000" b="1" dirty="0"/>
            </a:br>
            <a:r>
              <a:rPr lang="en-US" sz="4000" b="1" dirty="0"/>
              <a:t>DETECTION: A SLIDING WINDOW APPROACH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CCE75C-53BD-4AEE-B7E4-185F8295D8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99" y="1846263"/>
            <a:ext cx="9604128" cy="4022725"/>
          </a:xfrm>
        </p:spPr>
      </p:pic>
    </p:spTree>
    <p:extLst>
      <p:ext uri="{BB962C8B-B14F-4D97-AF65-F5344CB8AC3E}">
        <p14:creationId xmlns:p14="http://schemas.microsoft.com/office/powerpoint/2010/main" val="3086552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1B653-A58B-4B3D-A69D-8342AF5BC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OBJECT </a:t>
            </a:r>
            <a:br>
              <a:rPr lang="en-US" sz="4000" b="1" dirty="0"/>
            </a:br>
            <a:r>
              <a:rPr lang="en-US" sz="4000" b="1" dirty="0"/>
              <a:t>DETECTION: A SLIDING WINDOW APPROACH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C8A5F3-882C-4F7A-8EA0-D0CFB5F40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1851965"/>
            <a:ext cx="10058400" cy="4011320"/>
          </a:xfrm>
        </p:spPr>
      </p:pic>
    </p:spTree>
    <p:extLst>
      <p:ext uri="{BB962C8B-B14F-4D97-AF65-F5344CB8AC3E}">
        <p14:creationId xmlns:p14="http://schemas.microsoft.com/office/powerpoint/2010/main" val="1032877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1B653-A58B-4B3D-A69D-8342AF5BC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OBJECT </a:t>
            </a:r>
            <a:br>
              <a:rPr lang="en-US" sz="4000" b="1" dirty="0"/>
            </a:br>
            <a:r>
              <a:rPr lang="en-US" sz="4000" b="1" dirty="0"/>
              <a:t>DETECTION: A SLIDING WINDOW APPROACH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720E32-9BF2-4316-AC38-0AC790F61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32" y="1846263"/>
            <a:ext cx="9734461" cy="402272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A133F7-E0B3-4C92-B066-48618B01CB12}"/>
              </a:ext>
            </a:extLst>
          </p:cNvPr>
          <p:cNvSpPr/>
          <p:nvPr/>
        </p:nvSpPr>
        <p:spPr>
          <a:xfrm>
            <a:off x="1258932" y="5977891"/>
            <a:ext cx="9998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Problem: We need to apply CNN to huge number of location and scales, Very computationally expensive.</a:t>
            </a:r>
          </a:p>
        </p:txBody>
      </p:sp>
    </p:spTree>
    <p:extLst>
      <p:ext uri="{BB962C8B-B14F-4D97-AF65-F5344CB8AC3E}">
        <p14:creationId xmlns:p14="http://schemas.microsoft.com/office/powerpoint/2010/main" val="31386825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04A52-BA94-4540-AF0B-5D0995290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REGION PROPOSALS (R-CNN)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0FCC6-3949-4164-A3BD-7DB6FC844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280643"/>
          </a:xfrm>
        </p:spPr>
        <p:txBody>
          <a:bodyPr>
            <a:normAutofit/>
          </a:bodyPr>
          <a:lstStyle/>
          <a:p>
            <a:pPr lvl="1"/>
            <a:r>
              <a:rPr lang="en-US" sz="2000" dirty="0"/>
              <a:t>Finds image regions that are likely to contains object.</a:t>
            </a:r>
          </a:p>
          <a:p>
            <a:pPr lvl="1"/>
            <a:r>
              <a:rPr lang="en-US" sz="2000" dirty="0"/>
              <a:t>Relatively fast to run, Selective search Algorithm gives around 1000 region proposals		 in a few seconds on CPU.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E8544-A012-4C84-8C7B-F76D394B2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" y="2906486"/>
            <a:ext cx="10241280" cy="327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133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solidFill>
                  <a:schemeClr val="tx2"/>
                </a:solidFill>
              </a:rPr>
              <a:t>STEPS TO GET SEGMENTED IMAGE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1306286" y="1924595"/>
            <a:ext cx="9335588" cy="3570514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7757871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C2D0A-0FA5-45F5-A38C-0896C4B2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FAST R-CNN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7DA9C51-7892-4F89-847C-DDD7278F3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783" y="1940514"/>
            <a:ext cx="9788433" cy="3971307"/>
          </a:xfrm>
        </p:spPr>
      </p:pic>
    </p:spTree>
    <p:extLst>
      <p:ext uri="{BB962C8B-B14F-4D97-AF65-F5344CB8AC3E}">
        <p14:creationId xmlns:p14="http://schemas.microsoft.com/office/powerpoint/2010/main" val="32377699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7A461-CC40-404E-823B-F7D291100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TIME COMPARISON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EC51CE-AA66-4359-B8DE-4D5D2FCD40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135" y="1846263"/>
            <a:ext cx="9672056" cy="4022725"/>
          </a:xfrm>
        </p:spPr>
      </p:pic>
    </p:spTree>
    <p:extLst>
      <p:ext uri="{BB962C8B-B14F-4D97-AF65-F5344CB8AC3E}">
        <p14:creationId xmlns:p14="http://schemas.microsoft.com/office/powerpoint/2010/main" val="24142010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919DA-5C40-4CF0-8289-13059449E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MASK R-CNN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25C195-4B35-4941-B0EC-9A31F07D3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6263"/>
            <a:ext cx="10058400" cy="416265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F7E636-6CFD-45C9-9354-F307811FB0E9}"/>
              </a:ext>
            </a:extLst>
          </p:cNvPr>
          <p:cNvSpPr/>
          <p:nvPr/>
        </p:nvSpPr>
        <p:spPr>
          <a:xfrm>
            <a:off x="7097486" y="5991497"/>
            <a:ext cx="4731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https://github.com/matterport/Mask_RCNN</a:t>
            </a:r>
          </a:p>
        </p:txBody>
      </p:sp>
    </p:spTree>
    <p:extLst>
      <p:ext uri="{BB962C8B-B14F-4D97-AF65-F5344CB8AC3E}">
        <p14:creationId xmlns:p14="http://schemas.microsoft.com/office/powerpoint/2010/main" val="149800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15228"/>
            <a:ext cx="10058400" cy="1450757"/>
          </a:xfrm>
        </p:spPr>
        <p:txBody>
          <a:bodyPr>
            <a:noAutofit/>
          </a:bodyPr>
          <a:lstStyle/>
          <a:p>
            <a:br>
              <a:rPr lang="en-IN" sz="4000" b="1" strike="noStrike" cap="all" spc="-1" dirty="0">
                <a:solidFill>
                  <a:schemeClr val="tx2"/>
                </a:solidFill>
                <a:ea typeface="DejaVu Sans"/>
              </a:rPr>
            </a:br>
            <a:r>
              <a:rPr lang="en-IN" sz="4000" b="1" strike="noStrike" cap="all" spc="-1" dirty="0">
                <a:solidFill>
                  <a:schemeClr val="tx2"/>
                </a:solidFill>
                <a:ea typeface="DejaVu Sans"/>
              </a:rPr>
              <a:t>Future planning:	</a:t>
            </a:r>
            <a:br>
              <a:rPr lang="en-IN" sz="4000" b="1" strike="noStrike" spc="-1" dirty="0">
                <a:solidFill>
                  <a:schemeClr val="tx2"/>
                </a:solidFill>
              </a:rPr>
            </a:br>
            <a:endParaRPr lang="en-IN" sz="4000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1980" indent="-342900">
              <a:lnSpc>
                <a:spcPct val="100000"/>
              </a:lnSpc>
              <a:spcBef>
                <a:spcPts val="1417"/>
              </a:spcBef>
              <a:buSzPct val="100051"/>
            </a:pPr>
            <a:endParaRPr lang="en-IN" b="0" strike="noStrike" spc="-1" dirty="0">
              <a:solidFill>
                <a:schemeClr val="tx2"/>
              </a:solidFill>
              <a:latin typeface="+mj-lt"/>
              <a:ea typeface="DejaVu Sans"/>
            </a:endParaRPr>
          </a:p>
          <a:p>
            <a:pPr marL="744588" lvl="1" indent="-342900">
              <a:lnSpc>
                <a:spcPct val="100000"/>
              </a:lnSpc>
              <a:spcBef>
                <a:spcPts val="1417"/>
              </a:spcBef>
              <a:buSzPct val="100051"/>
            </a:pPr>
            <a:r>
              <a:rPr lang="en-IN" b="0" strike="noStrike" spc="-1" dirty="0">
                <a:solidFill>
                  <a:schemeClr val="tx2"/>
                </a:solidFill>
                <a:latin typeface="+mj-lt"/>
                <a:ea typeface="DejaVu Sans"/>
              </a:rPr>
              <a:t>Face Recognition / Image Classification</a:t>
            </a:r>
            <a:endParaRPr lang="en-IN" b="0" strike="noStrike" spc="-1" dirty="0">
              <a:solidFill>
                <a:schemeClr val="tx2"/>
              </a:solidFill>
              <a:latin typeface="+mj-lt"/>
            </a:endParaRPr>
          </a:p>
          <a:p>
            <a:pPr marL="744588" lvl="1" indent="-342900">
              <a:lnSpc>
                <a:spcPct val="100000"/>
              </a:lnSpc>
              <a:spcBef>
                <a:spcPts val="1417"/>
              </a:spcBef>
              <a:buSzPct val="100051"/>
            </a:pPr>
            <a:r>
              <a:rPr lang="en-IN" b="0" strike="noStrike" spc="-1" dirty="0">
                <a:solidFill>
                  <a:schemeClr val="tx2"/>
                </a:solidFill>
                <a:latin typeface="+mj-lt"/>
                <a:ea typeface="DejaVu Sans"/>
              </a:rPr>
              <a:t>Object detection and Removals</a:t>
            </a:r>
            <a:endParaRPr lang="en-IN" b="0" strike="noStrike" spc="-1" dirty="0">
              <a:solidFill>
                <a:schemeClr val="tx2"/>
              </a:solidFill>
              <a:latin typeface="+mj-lt"/>
            </a:endParaRPr>
          </a:p>
          <a:p>
            <a:pPr marL="744588" lvl="1" indent="-342900">
              <a:lnSpc>
                <a:spcPct val="100000"/>
              </a:lnSpc>
              <a:spcBef>
                <a:spcPts val="1417"/>
              </a:spcBef>
              <a:buSzPct val="100051"/>
            </a:pPr>
            <a:r>
              <a:rPr lang="en-IN" b="0" strike="noStrike" spc="-1" dirty="0">
                <a:solidFill>
                  <a:schemeClr val="tx2"/>
                </a:solidFill>
                <a:latin typeface="+mj-lt"/>
                <a:ea typeface="DejaVu Sans"/>
              </a:rPr>
              <a:t>Image Identification</a:t>
            </a:r>
            <a:endParaRPr lang="en-IN" b="0" strike="noStrike" spc="-1" dirty="0">
              <a:solidFill>
                <a:schemeClr val="tx2"/>
              </a:solidFill>
              <a:latin typeface="+mj-lt"/>
            </a:endParaRPr>
          </a:p>
          <a:p>
            <a:pPr marL="744588" lvl="1" indent="-342900">
              <a:lnSpc>
                <a:spcPct val="100000"/>
              </a:lnSpc>
              <a:spcBef>
                <a:spcPts val="1417"/>
              </a:spcBef>
              <a:buSzPct val="100051"/>
            </a:pPr>
            <a:r>
              <a:rPr lang="en-IN" b="0" strike="noStrike" spc="-1" dirty="0">
                <a:solidFill>
                  <a:schemeClr val="tx2"/>
                </a:solidFill>
                <a:latin typeface="+mj-lt"/>
                <a:ea typeface="DejaVu Sans"/>
              </a:rPr>
              <a:t>Self-Driving Car</a:t>
            </a:r>
            <a:endParaRPr lang="en-IN" b="0" strike="noStrike" spc="-1" dirty="0">
              <a:solidFill>
                <a:schemeClr val="tx2"/>
              </a:solidFill>
              <a:latin typeface="+mj-lt"/>
            </a:endParaRPr>
          </a:p>
          <a:p>
            <a:endParaRPr lang="en-IN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42038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8D0C4-2DEF-4722-8939-8451F480C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1D079-5D3A-4239-9608-3AFAAB0B7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IN" sz="2000" dirty="0"/>
          </a:p>
          <a:p>
            <a:pPr lvl="1"/>
            <a:r>
              <a:rPr lang="en-IN" sz="2000" dirty="0"/>
              <a:t>A Survey on Deep Learning Techniques for Image and Video Semantic Segmentation </a:t>
            </a:r>
            <a:r>
              <a:rPr lang="en-US" sz="2000" dirty="0">
                <a:hlinkClick r:id="rId2"/>
              </a:rPr>
              <a:t>https://doi.org/doi:10.1016/j.asoc.2018.05.018</a:t>
            </a:r>
            <a:r>
              <a:rPr lang="en-US" sz="2000" dirty="0"/>
              <a:t> </a:t>
            </a:r>
          </a:p>
          <a:p>
            <a:pPr lvl="1"/>
            <a:r>
              <a:rPr lang="en-US" sz="2000" dirty="0"/>
              <a:t>Rich feature hierarchies for accurate object detection and semantic segmentation Ross </a:t>
            </a:r>
            <a:r>
              <a:rPr lang="en-US" sz="2000" dirty="0" err="1"/>
              <a:t>Girshick</a:t>
            </a:r>
            <a:r>
              <a:rPr lang="en-US" sz="2000" dirty="0"/>
              <a:t> Jeff Donahue Trevor Darrell Jitendra Malik UC Berkeley. </a:t>
            </a:r>
            <a:r>
              <a:rPr lang="en-US" sz="2000" dirty="0">
                <a:hlinkClick r:id="rId3"/>
              </a:rPr>
              <a:t>https://arxiv.org/pdf/1311.2524.pdf</a:t>
            </a:r>
            <a:r>
              <a:rPr lang="en-US" sz="2000" dirty="0"/>
              <a:t> </a:t>
            </a:r>
          </a:p>
          <a:p>
            <a:pPr lvl="1"/>
            <a:r>
              <a:rPr lang="en-IN" sz="2000" dirty="0"/>
              <a:t>Fast R-CNN Ross </a:t>
            </a:r>
            <a:r>
              <a:rPr lang="en-IN" sz="2000" dirty="0" err="1"/>
              <a:t>Girshick</a:t>
            </a:r>
            <a:r>
              <a:rPr lang="en-IN" sz="2000" dirty="0"/>
              <a:t> (Microsoft Research) </a:t>
            </a:r>
            <a:r>
              <a:rPr lang="en-IN" sz="2000" dirty="0">
                <a:hlinkClick r:id="rId4"/>
              </a:rPr>
              <a:t>https://arxiv.org/pdf/1504.08083.pdf</a:t>
            </a:r>
            <a:r>
              <a:rPr lang="en-IN" sz="2000" dirty="0"/>
              <a:t> </a:t>
            </a:r>
          </a:p>
          <a:p>
            <a:pPr lvl="1"/>
            <a:r>
              <a:rPr lang="en-IN" sz="2000" dirty="0"/>
              <a:t>Stanford University Detection and segmentation (</a:t>
            </a:r>
            <a:r>
              <a:rPr lang="en-IN" sz="2000" dirty="0">
                <a:hlinkClick r:id="rId5"/>
              </a:rPr>
              <a:t>http://cs231n.stanford.edu/slides/2017/cs231n_2017_lecture11.pdf</a:t>
            </a:r>
            <a:r>
              <a:rPr lang="en-IN" sz="2000" dirty="0"/>
              <a:t> )</a:t>
            </a:r>
          </a:p>
          <a:p>
            <a:pPr lvl="1"/>
            <a:r>
              <a:rPr lang="en-IN" sz="2000" dirty="0">
                <a:hlinkClick r:id="rId6"/>
              </a:rPr>
              <a:t>https://keras.io/examples/vision/oxford_pets_image_segmentation/</a:t>
            </a:r>
            <a:r>
              <a:rPr lang="en-IN" sz="2000" dirty="0"/>
              <a:t> </a:t>
            </a:r>
          </a:p>
          <a:p>
            <a:pPr lvl="1"/>
            <a:r>
              <a:rPr lang="en-IN" sz="2000" dirty="0">
                <a:hlinkClick r:id="rId7"/>
              </a:rPr>
              <a:t>https://github.com/matterport/Mask_RCNN</a:t>
            </a:r>
            <a:r>
              <a:rPr lang="en-IN" sz="2000" dirty="0"/>
              <a:t> 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725016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0EB01-47F9-494D-950D-BEFAA1353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73C23-A78F-4FFA-AABA-A90B7FF30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875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IN" sz="4000" b="1" dirty="0">
                <a:solidFill>
                  <a:schemeClr val="tx2"/>
                </a:solidFill>
              </a:rPr>
            </a:br>
            <a:br>
              <a:rPr lang="en-IN" sz="4000" b="1" dirty="0">
                <a:solidFill>
                  <a:schemeClr val="tx2"/>
                </a:solidFill>
              </a:rPr>
            </a:br>
            <a:br>
              <a:rPr lang="en-IN" sz="4000" b="1" dirty="0">
                <a:solidFill>
                  <a:schemeClr val="tx2"/>
                </a:solidFill>
              </a:rPr>
            </a:br>
            <a:br>
              <a:rPr lang="en-IN" sz="4000" b="1" dirty="0">
                <a:solidFill>
                  <a:schemeClr val="tx2"/>
                </a:solidFill>
              </a:rPr>
            </a:br>
            <a:r>
              <a:rPr lang="en-IN" sz="4000" b="1" dirty="0">
                <a:solidFill>
                  <a:schemeClr val="tx2"/>
                </a:solidFill>
              </a:rPr>
              <a:t>TYPES OF SEGMENTATION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4675"/>
            <a:ext cx="9662160" cy="3546475"/>
          </a:xfrm>
        </p:spPr>
        <p:txBody>
          <a:bodyPr>
            <a:normAutofit/>
          </a:bodyPr>
          <a:lstStyle/>
          <a:p>
            <a:endParaRPr lang="en-IN" sz="1800" dirty="0">
              <a:solidFill>
                <a:schemeClr val="tx2"/>
              </a:solidFill>
            </a:endParaRPr>
          </a:p>
          <a:p>
            <a:pPr lvl="1"/>
            <a:endParaRPr lang="en-IN" sz="2400" dirty="0">
              <a:solidFill>
                <a:schemeClr val="tx2"/>
              </a:solidFill>
            </a:endParaRPr>
          </a:p>
          <a:p>
            <a:pPr lvl="1"/>
            <a:endParaRPr lang="en-IN" sz="2400" dirty="0">
              <a:solidFill>
                <a:schemeClr val="tx2"/>
              </a:solidFill>
            </a:endParaRPr>
          </a:p>
          <a:p>
            <a:pPr lvl="1"/>
            <a:r>
              <a:rPr lang="en-IN" sz="2400" dirty="0">
                <a:solidFill>
                  <a:schemeClr val="tx2"/>
                </a:solidFill>
              </a:rPr>
              <a:t>SEMANTIC SEGMENTATION</a:t>
            </a:r>
          </a:p>
          <a:p>
            <a:pPr lvl="1"/>
            <a:r>
              <a:rPr lang="en-IN" sz="2400" dirty="0">
                <a:solidFill>
                  <a:schemeClr val="tx2"/>
                </a:solidFill>
              </a:rPr>
              <a:t>INSTANCE SEGMENTAION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689DBA-F1B0-4CFC-BE71-D93C65566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333" y="1979470"/>
            <a:ext cx="3093988" cy="327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79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D4FC5-2183-4328-8151-B65CA476B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Terms we will be using: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F756D-D380-476A-BCBD-BA17711FF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lvl="1"/>
            <a:r>
              <a:rPr lang="en-US" sz="2400" dirty="0"/>
              <a:t>Convolution</a:t>
            </a:r>
          </a:p>
          <a:p>
            <a:pPr lvl="1"/>
            <a:r>
              <a:rPr lang="en-US" sz="2400" dirty="0"/>
              <a:t>Pooling</a:t>
            </a:r>
          </a:p>
          <a:p>
            <a:pPr lvl="1"/>
            <a:r>
              <a:rPr lang="en-US" sz="2400" dirty="0"/>
              <a:t>Padding </a:t>
            </a:r>
          </a:p>
          <a:p>
            <a:pPr lvl="1"/>
            <a:r>
              <a:rPr lang="en-US" sz="2400" dirty="0"/>
              <a:t>Strides </a:t>
            </a:r>
          </a:p>
          <a:p>
            <a:pPr lvl="1"/>
            <a:r>
              <a:rPr lang="en-US" sz="2400" dirty="0"/>
              <a:t>Un-Pooling (Transverse convolution)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ADED6-5CC6-4CB3-8894-B4AB468A8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999" y="1845734"/>
            <a:ext cx="3705946" cy="366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65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4905" y="677128"/>
            <a:ext cx="10058400" cy="1450757"/>
          </a:xfrm>
        </p:spPr>
        <p:txBody>
          <a:bodyPr>
            <a:noAutofit/>
          </a:bodyPr>
          <a:lstStyle/>
          <a:p>
            <a:br>
              <a:rPr lang="en-IN" sz="3600" b="1" strike="noStrike" cap="all" spc="-1" dirty="0">
                <a:ea typeface="DejaVu Sans"/>
              </a:rPr>
            </a:br>
            <a:br>
              <a:rPr lang="en-IN" sz="3600" b="1" strike="noStrike" cap="all" spc="-1" dirty="0">
                <a:ea typeface="DejaVu Sans"/>
              </a:rPr>
            </a:br>
            <a:br>
              <a:rPr lang="en-IN" sz="3600" b="1" cap="all" spc="-1" dirty="0">
                <a:ea typeface="DejaVu Sans"/>
              </a:rPr>
            </a:br>
            <a:br>
              <a:rPr lang="en-IN" sz="3600" b="1" cap="all" spc="-1" dirty="0">
                <a:ea typeface="DejaVu Sans"/>
              </a:rPr>
            </a:br>
            <a:br>
              <a:rPr lang="en-IN" sz="3600" b="1" cap="all" spc="-1" dirty="0">
                <a:ea typeface="DejaVu Sans"/>
              </a:rPr>
            </a:br>
            <a:br>
              <a:rPr lang="en-IN" sz="3600" b="1" cap="all" spc="-1" dirty="0">
                <a:ea typeface="DejaVu Sans"/>
              </a:rPr>
            </a:br>
            <a:br>
              <a:rPr lang="en-IN" sz="3600" b="1" cap="all" spc="-1" dirty="0">
                <a:ea typeface="DejaVu Sans"/>
              </a:rPr>
            </a:br>
            <a:br>
              <a:rPr lang="en-IN" sz="3600" b="1" cap="all" spc="-1" dirty="0">
                <a:ea typeface="DejaVu Sans"/>
              </a:rPr>
            </a:br>
            <a:br>
              <a:rPr lang="en-IN" sz="3600" b="1" cap="all" spc="-1" dirty="0">
                <a:ea typeface="DejaVu Sans"/>
              </a:rPr>
            </a:br>
            <a:br>
              <a:rPr lang="en-IN" sz="3600" b="1" cap="all" spc="-1" dirty="0">
                <a:ea typeface="DejaVu Sans"/>
              </a:rPr>
            </a:br>
            <a:br>
              <a:rPr lang="en-IN" sz="3600" b="1" cap="all" spc="-1" dirty="0">
                <a:ea typeface="DejaVu Sans"/>
              </a:rPr>
            </a:br>
            <a:br>
              <a:rPr lang="en-IN" sz="3600" b="1" cap="all" spc="-1" dirty="0">
                <a:ea typeface="DejaVu Sans"/>
              </a:rPr>
            </a:br>
            <a:br>
              <a:rPr lang="en-IN" sz="3600" b="1" cap="all" spc="-1" dirty="0">
                <a:ea typeface="DejaVu Sans"/>
              </a:rPr>
            </a:br>
            <a:br>
              <a:rPr lang="en-IN" sz="3600" b="1" cap="all" spc="-1" dirty="0">
                <a:ea typeface="DejaVu Sans"/>
              </a:rPr>
            </a:br>
            <a:br>
              <a:rPr lang="en-IN" sz="3600" b="1" cap="all" spc="-1" dirty="0">
                <a:ea typeface="DejaVu Sans"/>
              </a:rPr>
            </a:br>
            <a:br>
              <a:rPr lang="en-IN" sz="3600" b="1" cap="all" spc="-1" dirty="0">
                <a:ea typeface="DejaVu Sans"/>
              </a:rPr>
            </a:br>
            <a:br>
              <a:rPr lang="en-IN" sz="3600" b="1" cap="all" spc="-1" dirty="0">
                <a:ea typeface="DejaVu Sans"/>
              </a:rPr>
            </a:br>
            <a:br>
              <a:rPr lang="en-IN" sz="3600" b="1" cap="all" spc="-1" dirty="0">
                <a:ea typeface="DejaVu Sans"/>
              </a:rPr>
            </a:br>
            <a:br>
              <a:rPr lang="en-IN" sz="3600" b="1" cap="all" spc="-1" dirty="0">
                <a:ea typeface="DejaVu Sans"/>
              </a:rPr>
            </a:br>
            <a:br>
              <a:rPr lang="en-IN" sz="3600" b="1" cap="all" spc="-1" dirty="0">
                <a:ea typeface="DejaVu Sans"/>
              </a:rPr>
            </a:br>
            <a:br>
              <a:rPr lang="en-IN" sz="3600" b="1" cap="all" spc="-1" dirty="0">
                <a:ea typeface="DejaVu Sans"/>
              </a:rPr>
            </a:br>
            <a:br>
              <a:rPr lang="en-IN" sz="3600" b="1" cap="all" spc="-1" dirty="0">
                <a:ea typeface="DejaVu Sans"/>
              </a:rPr>
            </a:br>
            <a:br>
              <a:rPr lang="en-IN" sz="3600" b="1" cap="all" spc="-1" dirty="0">
                <a:ea typeface="DejaVu Sans"/>
              </a:rPr>
            </a:br>
            <a:br>
              <a:rPr lang="en-IN" sz="3600" b="1" cap="all" spc="-1" dirty="0">
                <a:ea typeface="DejaVu Sans"/>
              </a:rPr>
            </a:br>
            <a:r>
              <a:rPr lang="en-IN" sz="3600" b="1" strike="noStrike" cap="all" spc="-1" dirty="0">
                <a:solidFill>
                  <a:schemeClr val="tx2"/>
                </a:solidFill>
                <a:ea typeface="DejaVu Sans"/>
              </a:rPr>
              <a:t>CONVOLUTION</a:t>
            </a:r>
            <a:br>
              <a:rPr lang="en-IN" sz="3600" b="1" strike="noStrike" spc="-1" dirty="0"/>
            </a:br>
            <a:endParaRPr lang="en-IN" sz="3600" b="1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2962275" y="1790700"/>
            <a:ext cx="5200650" cy="3944144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738966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/>
        </p:blipFill>
        <p:spPr>
          <a:xfrm>
            <a:off x="1536225" y="768765"/>
            <a:ext cx="8820000" cy="495576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301755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solidFill>
                  <a:schemeClr val="tx2"/>
                </a:solidFill>
              </a:rPr>
              <a:t>POOLING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3660968" y="1846263"/>
            <a:ext cx="4930389" cy="4022725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912497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D75E8-E77E-46CF-9A66-E6DED9DC9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UNPOOLING</a:t>
            </a:r>
            <a:endParaRPr lang="en-US" sz="44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3ADC7C-3515-407D-A701-5716D8CF1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111209"/>
            <a:ext cx="10058400" cy="3492833"/>
          </a:xfrm>
        </p:spPr>
      </p:pic>
    </p:spTree>
    <p:extLst>
      <p:ext uri="{BB962C8B-B14F-4D97-AF65-F5344CB8AC3E}">
        <p14:creationId xmlns:p14="http://schemas.microsoft.com/office/powerpoint/2010/main" val="312067748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1637</TotalTime>
  <Words>932</Words>
  <Application>Microsoft Office PowerPoint</Application>
  <PresentationFormat>Widescreen</PresentationFormat>
  <Paragraphs>112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Courier New</vt:lpstr>
      <vt:lpstr>DejaVu Sans</vt:lpstr>
      <vt:lpstr>Retrospect</vt:lpstr>
      <vt:lpstr>IMAGE SEGMENTATION  USING DEEP LEARNING </vt:lpstr>
      <vt:lpstr>    What is Image Segmentation ? </vt:lpstr>
      <vt:lpstr>STEPS TO GET SEGMENTED IMAGE</vt:lpstr>
      <vt:lpstr>    TYPES OF SEGMENTATION </vt:lpstr>
      <vt:lpstr>Terms we will be using:</vt:lpstr>
      <vt:lpstr>                        CONVOLUTION </vt:lpstr>
      <vt:lpstr>PowerPoint Presentation</vt:lpstr>
      <vt:lpstr>POOLING</vt:lpstr>
      <vt:lpstr>UNPOOLING</vt:lpstr>
      <vt:lpstr>   Semantic Segmentation</vt:lpstr>
      <vt:lpstr>SEMANTIC  SEGMANTATION : A SLIDING WINDOW APPROACH</vt:lpstr>
      <vt:lpstr>SEMANTIC  SEGMANTATION : FULLY CONVOLUTIONAL  (I)</vt:lpstr>
      <vt:lpstr>SEMANTIC  SEGMANTATION : FULLY CONVOLUTIONAL (II)</vt:lpstr>
      <vt:lpstr>                                               PICTORIAL REPRESENTATION</vt:lpstr>
      <vt:lpstr>PowerPoint Presentation</vt:lpstr>
      <vt:lpstr>                                              Technologies we will be using:  </vt:lpstr>
      <vt:lpstr>    U-NET MODEL</vt:lpstr>
      <vt:lpstr>  U-NET ARCHITECTURE </vt:lpstr>
      <vt:lpstr> Datasets </vt:lpstr>
      <vt:lpstr>    ENCODING U-NET LAYERS</vt:lpstr>
      <vt:lpstr>         Decoding u-Net LAYERS </vt:lpstr>
      <vt:lpstr>EXPERIMENTS</vt:lpstr>
      <vt:lpstr>RESULTS</vt:lpstr>
      <vt:lpstr>    INSTANCE SEGMENTATION  </vt:lpstr>
      <vt:lpstr>DETECTION + LOCALIZATION</vt:lpstr>
      <vt:lpstr>OBJECT  DETECTION: A SLIDING WINDOW APPROACH</vt:lpstr>
      <vt:lpstr>OBJECT  DETECTION: A SLIDING WINDOW APPROACH</vt:lpstr>
      <vt:lpstr>OBJECT  DETECTION: A SLIDING WINDOW APPROACH</vt:lpstr>
      <vt:lpstr>REGION PROPOSALS (R-CNN)</vt:lpstr>
      <vt:lpstr>FAST R-CNN</vt:lpstr>
      <vt:lpstr>TIME COMPARISON</vt:lpstr>
      <vt:lpstr>MASK R-CNN</vt:lpstr>
      <vt:lpstr> Future planning:  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Segmentation  using Deep Learning</dc:title>
  <dc:creator>JAI SHRI RAM</dc:creator>
  <cp:lastModifiedBy>Amar Singh</cp:lastModifiedBy>
  <cp:revision>48</cp:revision>
  <dcterms:created xsi:type="dcterms:W3CDTF">2021-03-11T16:54:09Z</dcterms:created>
  <dcterms:modified xsi:type="dcterms:W3CDTF">2021-04-09T03:03:40Z</dcterms:modified>
</cp:coreProperties>
</file>